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4"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09"/>
  </p:normalViewPr>
  <p:slideViewPr>
    <p:cSldViewPr snapToGrid="0">
      <p:cViewPr varScale="1">
        <p:scale>
          <a:sx n="88" d="100"/>
          <a:sy n="88" d="100"/>
        </p:scale>
        <p:origin x="176" y="64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FAQ\Projects\Aster\Hadoop\Competitive\JOIN%20Cou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[JOIN Counts.xlsx]Pivot!PivotTable1</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Pivot!$C$3</c:f>
              <c:strCache>
                <c:ptCount val="1"/>
                <c:pt idx="0">
                  <c:v>Total Queries</c:v>
                </c:pt>
              </c:strCache>
            </c:strRef>
          </c:tx>
          <c:spPr>
            <a:solidFill>
              <a:schemeClr val="accent1"/>
            </a:solidFill>
            <a:ln>
              <a:noFill/>
            </a:ln>
            <a:effectLst/>
          </c:spPr>
          <c:invertIfNegative val="0"/>
          <c:cat>
            <c:strRef>
              <c:f>Pivot!$A$4:$A$10</c:f>
              <c:strCache>
                <c:ptCount val="6"/>
                <c:pt idx="0">
                  <c:v> 1</c:v>
                </c:pt>
                <c:pt idx="1">
                  <c:v> 2</c:v>
                </c:pt>
                <c:pt idx="2">
                  <c:v> 3</c:v>
                </c:pt>
                <c:pt idx="3">
                  <c:v> 4</c:v>
                </c:pt>
                <c:pt idx="4">
                  <c:v> 5</c:v>
                </c:pt>
                <c:pt idx="5">
                  <c:v>6+</c:v>
                </c:pt>
              </c:strCache>
            </c:strRef>
          </c:cat>
          <c:val>
            <c:numRef>
              <c:f>Pivot!$C$4:$C$10</c:f>
              <c:numCache>
                <c:formatCode>#,##0</c:formatCode>
                <c:ptCount val="6"/>
                <c:pt idx="0">
                  <c:v>99143242</c:v>
                </c:pt>
                <c:pt idx="1">
                  <c:v>3810703</c:v>
                </c:pt>
                <c:pt idx="2">
                  <c:v>1503665</c:v>
                </c:pt>
                <c:pt idx="3">
                  <c:v>844968</c:v>
                </c:pt>
                <c:pt idx="4">
                  <c:v>2085666</c:v>
                </c:pt>
                <c:pt idx="5">
                  <c:v>3061013</c:v>
                </c:pt>
              </c:numCache>
            </c:numRef>
          </c:val>
          <c:extLst>
            <c:ext xmlns:c16="http://schemas.microsoft.com/office/drawing/2014/chart" uri="{C3380CC4-5D6E-409C-BE32-E72D297353CC}">
              <c16:uniqueId val="{00000001-026D-4BFB-A77A-48DAA5FE8F91}"/>
            </c:ext>
          </c:extLst>
        </c:ser>
        <c:dLbls>
          <c:showLegendKey val="0"/>
          <c:showVal val="0"/>
          <c:showCatName val="0"/>
          <c:showSerName val="0"/>
          <c:showPercent val="0"/>
          <c:showBubbleSize val="0"/>
        </c:dLbls>
        <c:gapWidth val="150"/>
        <c:axId val="1873393376"/>
        <c:axId val="1867715840"/>
      </c:barChart>
      <c:lineChart>
        <c:grouping val="standard"/>
        <c:varyColors val="0"/>
        <c:ser>
          <c:idx val="0"/>
          <c:order val="0"/>
          <c:tx>
            <c:strRef>
              <c:f>Pivot!$B$3</c:f>
              <c:strCache>
                <c:ptCount val="1"/>
                <c:pt idx="0">
                  <c:v>CPU Consumption</c:v>
                </c:pt>
              </c:strCache>
            </c:strRef>
          </c:tx>
          <c:spPr>
            <a:ln w="28575" cap="rnd">
              <a:solidFill>
                <a:schemeClr val="tx2"/>
              </a:solidFill>
              <a:round/>
            </a:ln>
            <a:effectLst/>
          </c:spPr>
          <c:marker>
            <c:symbol val="none"/>
          </c:marker>
          <c:cat>
            <c:strRef>
              <c:f>Pivot!$A$4:$A$10</c:f>
              <c:strCache>
                <c:ptCount val="6"/>
                <c:pt idx="0">
                  <c:v> 1</c:v>
                </c:pt>
                <c:pt idx="1">
                  <c:v> 2</c:v>
                </c:pt>
                <c:pt idx="2">
                  <c:v> 3</c:v>
                </c:pt>
                <c:pt idx="3">
                  <c:v> 4</c:v>
                </c:pt>
                <c:pt idx="4">
                  <c:v> 5</c:v>
                </c:pt>
                <c:pt idx="5">
                  <c:v>6+</c:v>
                </c:pt>
              </c:strCache>
            </c:strRef>
          </c:cat>
          <c:val>
            <c:numRef>
              <c:f>Pivot!$B$4:$B$10</c:f>
              <c:numCache>
                <c:formatCode>0%</c:formatCode>
                <c:ptCount val="6"/>
                <c:pt idx="0">
                  <c:v>1.4375560995709405E-2</c:v>
                </c:pt>
                <c:pt idx="1">
                  <c:v>5.8023294694786086E-2</c:v>
                </c:pt>
                <c:pt idx="2">
                  <c:v>1.9556929852046052E-2</c:v>
                </c:pt>
                <c:pt idx="3">
                  <c:v>8.6068620931768522E-2</c:v>
                </c:pt>
                <c:pt idx="4">
                  <c:v>3.6111930182181201E-2</c:v>
                </c:pt>
                <c:pt idx="5">
                  <c:v>0.78586366334350877</c:v>
                </c:pt>
              </c:numCache>
            </c:numRef>
          </c:val>
          <c:smooth val="0"/>
          <c:extLst>
            <c:ext xmlns:c16="http://schemas.microsoft.com/office/drawing/2014/chart" uri="{C3380CC4-5D6E-409C-BE32-E72D297353CC}">
              <c16:uniqueId val="{00000000-026D-4BFB-A77A-48DAA5FE8F91}"/>
            </c:ext>
          </c:extLst>
        </c:ser>
        <c:dLbls>
          <c:showLegendKey val="0"/>
          <c:showVal val="0"/>
          <c:showCatName val="0"/>
          <c:showSerName val="0"/>
          <c:showPercent val="0"/>
          <c:showBubbleSize val="0"/>
        </c:dLbls>
        <c:marker val="1"/>
        <c:smooth val="0"/>
        <c:axId val="1983498464"/>
        <c:axId val="1866228256"/>
      </c:lineChart>
      <c:catAx>
        <c:axId val="187339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r>
                  <a:rPr lang="en-US" baseline="0"/>
                  <a:t> of Tables per Query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7715840"/>
        <c:crosses val="autoZero"/>
        <c:auto val="1"/>
        <c:lblAlgn val="ctr"/>
        <c:lblOffset val="100"/>
        <c:noMultiLvlLbl val="0"/>
      </c:catAx>
      <c:valAx>
        <c:axId val="1867715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Queries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393376"/>
        <c:crosses val="autoZero"/>
        <c:crossBetween val="between"/>
      </c:valAx>
      <c:valAx>
        <c:axId val="186622825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CPU Consumption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3498464"/>
        <c:crosses val="max"/>
        <c:crossBetween val="between"/>
      </c:valAx>
      <c:catAx>
        <c:axId val="1983498464"/>
        <c:scaling>
          <c:orientation val="minMax"/>
        </c:scaling>
        <c:delete val="1"/>
        <c:axPos val="b"/>
        <c:numFmt formatCode="General" sourceLinked="1"/>
        <c:majorTickMark val="out"/>
        <c:minorTickMark val="none"/>
        <c:tickLblPos val="nextTo"/>
        <c:crossAx val="1866228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1-02-02T19:35:43.865" idx="5">
    <p:pos x="10" y="10"/>
    <p:text>Can you please add a "Active users" row below total users as well?</p:text>
    <p:extLst>
      <p:ext uri="{C676402C-5697-4E1C-873F-D02D1690AC5C}">
        <p15:threadingInfo xmlns:p15="http://schemas.microsoft.com/office/powerpoint/2012/main" timeZoneBias="0"/>
      </p:ext>
    </p:extLst>
  </p:cm>
  <p:cm authorId="3" dt="2021-02-03T16:18:08.938" idx="2">
    <p:pos x="1000" y="553"/>
    <p:text>title changed to "Key System Metrics"</p:text>
    <p:extLst>
      <p:ext uri="{C676402C-5697-4E1C-873F-D02D1690AC5C}">
        <p15:threadingInfo xmlns:p15="http://schemas.microsoft.com/office/powerpoint/2012/main" timeZoneBias="480"/>
      </p:ext>
    </p:extLst>
  </p:cm>
  <p:cm authorId="4" dt="2021-02-03T16:35:10.493" idx="8">
    <p:pos x="1000" y="649"/>
    <p:text>Again, it will be easier for long-term maintenance of the document if Concurrency is at the bottom</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1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4" name="Text Placeholder 3">
            <a:extLst>
              <a:ext uri="{FF2B5EF4-FFF2-40B4-BE49-F238E27FC236}">
                <a16:creationId xmlns:a16="http://schemas.microsoft.com/office/drawing/2014/main" id="{07488B7D-3BD6-444E-89B1-985E36981AC2}"/>
              </a:ext>
            </a:extLst>
          </p:cNvPr>
          <p:cNvSpPr>
            <a:spLocks noGrp="1"/>
          </p:cNvSpPr>
          <p:nvPr>
            <p:ph type="body" sz="quarter" idx="11"/>
          </p:nvPr>
        </p:nvSpPr>
        <p:spPr/>
        <p:txBody>
          <a:bodyPr/>
          <a:lstStyle/>
          <a:p>
            <a:r>
              <a:rPr lang="en-US"/>
              <a:t>Last 3-months queries</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3671967"/>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almost nothing in Vantage. </a:t>
            </a:r>
            <a:r>
              <a:rPr lang="en-US" sz="1100" dirty="0">
                <a:solidFill>
                  <a:srgbClr val="6B767D"/>
                </a:solidFill>
              </a:rPr>
              <a:t>Single Table queries account for </a:t>
            </a:r>
            <a:r>
              <a:rPr lang="en-US" sz="1100" b="1" dirty="0">
                <a:solidFill>
                  <a:schemeClr val="accent1"/>
                </a:solidFill>
              </a:rPr>
              <a:t>89.76%</a:t>
            </a:r>
            <a:r>
              <a:rPr lang="en-US" sz="1100" dirty="0">
                <a:solidFill>
                  <a:schemeClr val="accent1"/>
                </a:solidFill>
              </a:rPr>
              <a:t> </a:t>
            </a:r>
            <a:r>
              <a:rPr lang="en-US" sz="1100" dirty="0">
                <a:solidFill>
                  <a:srgbClr val="6B767D"/>
                </a:solidFill>
              </a:rPr>
              <a:t>of the total workload but only consume </a:t>
            </a:r>
            <a:r>
              <a:rPr lang="en-US" sz="1100" b="1" dirty="0">
                <a:solidFill>
                  <a:schemeClr val="accent1"/>
                </a:solidFill>
              </a:rPr>
              <a:t>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5 or more tables represent only </a:t>
            </a:r>
            <a:r>
              <a:rPr lang="en-US" sz="1100" b="1" dirty="0">
                <a:solidFill>
                  <a:schemeClr val="accent1"/>
                </a:solidFill>
              </a:rPr>
              <a:t>5% </a:t>
            </a:r>
            <a:r>
              <a:rPr lang="en-US" sz="1100" dirty="0">
                <a:solidFill>
                  <a:srgbClr val="6B767D"/>
                </a:solidFill>
              </a:rPr>
              <a:t>of the total volume, in absolute numbers this still equates to more than </a:t>
            </a:r>
            <a:r>
              <a:rPr lang="en-US" sz="1100" b="1" dirty="0">
                <a:solidFill>
                  <a:schemeClr val="accent1"/>
                </a:solidFill>
              </a:rPr>
              <a:t>5 Million </a:t>
            </a:r>
            <a:r>
              <a:rPr lang="en-US" sz="1100" dirty="0">
                <a:solidFill>
                  <a:srgbClr val="6B767D"/>
                </a:solidFill>
              </a:rPr>
              <a:t>queries.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p>
        </p:txBody>
      </p:sp>
      <p:graphicFrame>
        <p:nvGraphicFramePr>
          <p:cNvPr id="13" name="Content Placeholder 12">
            <a:extLst>
              <a:ext uri="{FF2B5EF4-FFF2-40B4-BE49-F238E27FC236}">
                <a16:creationId xmlns:a16="http://schemas.microsoft.com/office/drawing/2014/main" id="{8FB70805-6CE9-4A87-8F8E-852B7B26D3FD}"/>
              </a:ext>
            </a:extLst>
          </p:cNvPr>
          <p:cNvGraphicFramePr>
            <a:graphicFrameLocks noGrp="1"/>
          </p:cNvGraphicFramePr>
          <p:nvPr>
            <p:ph sz="quarter" idx="18"/>
            <p:extLst>
              <p:ext uri="{D42A27DB-BD31-4B8C-83A1-F6EECF244321}">
                <p14:modId xmlns:p14="http://schemas.microsoft.com/office/powerpoint/2010/main" val="2954768889"/>
              </p:ext>
            </p:extLst>
          </p:nvPr>
        </p:nvGraphicFramePr>
        <p:xfrm>
          <a:off x="576263" y="2487613"/>
          <a:ext cx="6218330" cy="3722687"/>
        </p:xfrm>
        <a:graphic>
          <a:graphicData uri="http://schemas.openxmlformats.org/drawingml/2006/chart">
            <c:chart xmlns:c="http://schemas.openxmlformats.org/drawingml/2006/chart" xmlns:r="http://schemas.openxmlformats.org/officeDocument/2006/relationships" r:id="rId4"/>
          </a:graphicData>
        </a:graphic>
      </p:graphicFrame>
      <p:sp>
        <p:nvSpPr>
          <p:cNvPr id="7" name="Explosion 2 6">
            <a:extLst>
              <a:ext uri="{FF2B5EF4-FFF2-40B4-BE49-F238E27FC236}">
                <a16:creationId xmlns:a16="http://schemas.microsoft.com/office/drawing/2014/main" id="{E0B052D1-8AC1-E944-9486-7946D3531BE7}"/>
              </a:ext>
            </a:extLst>
          </p:cNvPr>
          <p:cNvSpPr/>
          <p:nvPr/>
        </p:nvSpPr>
        <p:spPr>
          <a:xfrm>
            <a:off x="3214796" y="-1321751"/>
            <a:ext cx="6218330" cy="393890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r>
              <a:rPr lang="en-US" sz="9600" dirty="0">
                <a:solidFill>
                  <a:schemeClr val="bg1"/>
                </a:solidFill>
              </a:rPr>
              <a:t>WIP</a:t>
            </a: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a:lum bright="70000" contrast="-70000"/>
              <a:extLst>
                <a:ext uri="{28A0092B-C50C-407E-A947-70E740481C1C}">
                  <a14:useLocalDpi xmlns:a14="http://schemas.microsoft.com/office/drawing/2010/main" val="0"/>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a:srcRect t="10673" b="14327"/>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2" name="TextBox 31">
            <a:extLst>
              <a:ext uri="{FF2B5EF4-FFF2-40B4-BE49-F238E27FC236}">
                <a16:creationId xmlns:a16="http://schemas.microsoft.com/office/drawing/2014/main" id="{C29C24EE-D5F7-1D4F-9B4A-F10F8E77119F}"/>
              </a:ext>
            </a:extLst>
          </p:cNvPr>
          <p:cNvSpPr txBox="1"/>
          <p:nvPr/>
        </p:nvSpPr>
        <p:spPr>
          <a:xfrm>
            <a:off x="8428115" y="182408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8445090" y="2876165"/>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6" name="Rectangle 35">
            <a:extLst>
              <a:ext uri="{FF2B5EF4-FFF2-40B4-BE49-F238E27FC236}">
                <a16:creationId xmlns:a16="http://schemas.microsoft.com/office/drawing/2014/main" id="{ABFCB377-01D4-334E-9AA6-EE78A88431E4}"/>
              </a:ext>
            </a:extLst>
          </p:cNvPr>
          <p:cNvSpPr/>
          <p:nvPr/>
        </p:nvSpPr>
        <p:spPr>
          <a:xfrm>
            <a:off x="8433516" y="4228585"/>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38" name="Rectangle 37">
            <a:extLst>
              <a:ext uri="{FF2B5EF4-FFF2-40B4-BE49-F238E27FC236}">
                <a16:creationId xmlns:a16="http://schemas.microsoft.com/office/drawing/2014/main" id="{53A8BFAE-AD7B-6F49-89B3-A8D3FEBEA7A4}"/>
              </a:ext>
            </a:extLst>
          </p:cNvPr>
          <p:cNvSpPr/>
          <p:nvPr/>
        </p:nvSpPr>
        <p:spPr>
          <a:xfrm>
            <a:off x="8433516" y="3220947"/>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8433514" y="2169560"/>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err="1">
                <a:solidFill>
                  <a:schemeClr val="bg1">
                    <a:lumMod val="95000"/>
                  </a:schemeClr>
                </a:solidFill>
                <a:latin typeface="Arial"/>
              </a:rPr>
              <a:t>val</a:t>
            </a:r>
            <a:r>
              <a:rPr lang="en-PH" sz="1400">
                <a:solidFill>
                  <a:schemeClr val="bg1">
                    <a:lumMod val="95000"/>
                  </a:schemeClr>
                </a:solidFill>
                <a:latin typeface="Arial"/>
              </a:rPr>
              <a:t>:bq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8435817" y="3873506"/>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water, aquatic mammal, mammal, whale&#10;&#10;Description automatically generated">
            <a:extLst>
              <a:ext uri="{FF2B5EF4-FFF2-40B4-BE49-F238E27FC236}">
                <a16:creationId xmlns:a16="http://schemas.microsoft.com/office/drawing/2014/main" id="{487C29DA-1DDA-4E47-83CC-9CC7CD51FE4C}"/>
              </a:ext>
            </a:extLst>
          </p:cNvPr>
          <p:cNvPicPr>
            <a:picLocks noChangeAspect="1"/>
          </p:cNvPicPr>
          <p:nvPr/>
        </p:nvPicPr>
        <p:blipFill rotWithShape="1">
          <a:blip r:embed="rId4"/>
          <a:srcRect t="10673" b="1432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33DB2467-783D-CD4A-B863-52AC47E44D60}"/>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111" name="TextBox 110">
            <a:extLst>
              <a:ext uri="{FF2B5EF4-FFF2-40B4-BE49-F238E27FC236}">
                <a16:creationId xmlns:a16="http://schemas.microsoft.com/office/drawing/2014/main" id="{808B95F8-0592-1244-A845-64306AA74620}"/>
              </a:ext>
            </a:extLst>
          </p:cNvPr>
          <p:cNvSpPr txBox="1"/>
          <p:nvPr/>
        </p:nvSpPr>
        <p:spPr>
          <a:xfrm>
            <a:off x="4092932" y="1610074"/>
            <a:ext cx="3156168" cy="938719"/>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Primary Indexes</a:t>
            </a:r>
          </a:p>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114" name="TextBox 113">
            <a:extLst>
              <a:ext uri="{FF2B5EF4-FFF2-40B4-BE49-F238E27FC236}">
                <a16:creationId xmlns:a16="http://schemas.microsoft.com/office/drawing/2014/main" id="{A12270CD-178B-534C-A091-5828231D53F7}"/>
              </a:ext>
            </a:extLst>
          </p:cNvPr>
          <p:cNvSpPr txBox="1"/>
          <p:nvPr/>
        </p:nvSpPr>
        <p:spPr>
          <a:xfrm>
            <a:off x="4092934" y="2841191"/>
            <a:ext cx="3233284" cy="1423467"/>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Table</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Structures</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marL="171450" lvl="0" indent="-171450">
              <a:spcAft>
                <a:spcPts val="1200"/>
              </a:spcAft>
              <a:buFont typeface="Arial" panose="020B0604020202020204" pitchFamily="34" charset="0"/>
              <a:buChar char="•"/>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117" name="TextBox 116">
            <a:extLst>
              <a:ext uri="{FF2B5EF4-FFF2-40B4-BE49-F238E27FC236}">
                <a16:creationId xmlns:a16="http://schemas.microsoft.com/office/drawing/2014/main" id="{4F22D371-5721-8B44-8D8E-869B752BC5D8}"/>
              </a:ext>
            </a:extLst>
          </p:cNvPr>
          <p:cNvSpPr txBox="1"/>
          <p:nvPr/>
        </p:nvSpPr>
        <p:spPr>
          <a:xfrm>
            <a:off x="4092934" y="4557055"/>
            <a:ext cx="3189216" cy="1084912"/>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Constraints</a:t>
            </a:r>
          </a:p>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
        <p:nvSpPr>
          <p:cNvPr id="123" name="TextBox 122">
            <a:extLst>
              <a:ext uri="{FF2B5EF4-FFF2-40B4-BE49-F238E27FC236}">
                <a16:creationId xmlns:a16="http://schemas.microsoft.com/office/drawing/2014/main" id="{3A0735C2-6376-644B-A135-5C1B917EC83C}"/>
              </a:ext>
            </a:extLst>
          </p:cNvPr>
          <p:cNvSpPr txBox="1"/>
          <p:nvPr/>
        </p:nvSpPr>
        <p:spPr>
          <a:xfrm>
            <a:off x="8117348" y="1610074"/>
            <a:ext cx="3207342" cy="938719"/>
          </a:xfrm>
          <a:prstGeom prst="rect">
            <a:avLst/>
          </a:prstGeom>
          <a:noFill/>
        </p:spPr>
        <p:txBody>
          <a:bodyPr wrap="square" lIns="0" tIns="0" rIns="0" bIns="0" rtlCol="0">
            <a:spAutoFit/>
          </a:bodyPr>
          <a:lstStyle/>
          <a:p>
            <a:pPr marL="0" marR="0" lvl="0" indent="0" algn="l" defTabSz="914400" rtl="0" eaLnBrk="1" fontAlgn="auto" latinLnBrk="0" hangingPunct="1">
              <a:spcAft>
                <a:spcPts val="600"/>
              </a:spcAft>
              <a:buClrTx/>
              <a:buSzTx/>
              <a:buFontTx/>
              <a:buNone/>
              <a:tabLst/>
              <a:defRPr/>
            </a:pPr>
            <a:r>
              <a:rPr lang="en-GB" sz="2000" b="1" dirty="0">
                <a:solidFill>
                  <a:schemeClr val="bg1"/>
                </a:solidFill>
                <a:latin typeface="Arial" pitchFamily="34" charset="0"/>
                <a:cs typeface="Arial" pitchFamily="34" charset="0"/>
              </a:rPr>
              <a:t>Column</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Formatting</a:t>
            </a:r>
          </a:p>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126" name="TextBox 125">
            <a:extLst>
              <a:ext uri="{FF2B5EF4-FFF2-40B4-BE49-F238E27FC236}">
                <a16:creationId xmlns:a16="http://schemas.microsoft.com/office/drawing/2014/main" id="{36480B22-84D1-564B-80B7-D8BC0267AC05}"/>
              </a:ext>
            </a:extLst>
          </p:cNvPr>
          <p:cNvSpPr txBox="1"/>
          <p:nvPr/>
        </p:nvSpPr>
        <p:spPr>
          <a:xfrm>
            <a:off x="8117348" y="2948912"/>
            <a:ext cx="3207342" cy="112338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Partitioning</a:t>
            </a:r>
          </a:p>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129" name="TextBox 128">
            <a:extLst>
              <a:ext uri="{FF2B5EF4-FFF2-40B4-BE49-F238E27FC236}">
                <a16:creationId xmlns:a16="http://schemas.microsoft.com/office/drawing/2014/main" id="{6A70078A-90A7-D547-B165-328287D2C831}"/>
              </a:ext>
            </a:extLst>
          </p:cNvPr>
          <p:cNvSpPr txBox="1"/>
          <p:nvPr/>
        </p:nvSpPr>
        <p:spPr>
          <a:xfrm>
            <a:off x="8117348" y="4287750"/>
            <a:ext cx="3200290" cy="1308050"/>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6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
        <p:nvSpPr>
          <p:cNvPr id="21" name="Arc 20">
            <a:extLst>
              <a:ext uri="{FF2B5EF4-FFF2-40B4-BE49-F238E27FC236}">
                <a16:creationId xmlns:a16="http://schemas.microsoft.com/office/drawing/2014/main" id="{DE724316-5AA8-BE4A-B0B1-4809B8B41488}"/>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14" name="Group 13">
            <a:extLst>
              <a:ext uri="{FF2B5EF4-FFF2-40B4-BE49-F238E27FC236}">
                <a16:creationId xmlns:a16="http://schemas.microsoft.com/office/drawing/2014/main" id="{97B2B32D-DF9A-B043-B52B-D443CE6FC338}"/>
              </a:ext>
            </a:extLst>
          </p:cNvPr>
          <p:cNvGrpSpPr/>
          <p:nvPr/>
        </p:nvGrpSpPr>
        <p:grpSpPr>
          <a:xfrm>
            <a:off x="575310" y="824352"/>
            <a:ext cx="3003510" cy="3003510"/>
            <a:chOff x="575310" y="1170646"/>
            <a:chExt cx="3003510" cy="3003510"/>
          </a:xfrm>
        </p:grpSpPr>
        <p:sp>
          <p:nvSpPr>
            <p:cNvPr id="8" name="Oval 7">
              <a:extLst>
                <a:ext uri="{FF2B5EF4-FFF2-40B4-BE49-F238E27FC236}">
                  <a16:creationId xmlns:a16="http://schemas.microsoft.com/office/drawing/2014/main" id="{EB68C4ED-F59F-A94F-B42C-2DD0CA0C689A}"/>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11" name="Group 10">
              <a:extLst>
                <a:ext uri="{FF2B5EF4-FFF2-40B4-BE49-F238E27FC236}">
                  <a16:creationId xmlns:a16="http://schemas.microsoft.com/office/drawing/2014/main" id="{BD98E7AD-4F50-844A-A87C-51BCF40B3DEA}"/>
                </a:ext>
              </a:extLst>
            </p:cNvPr>
            <p:cNvGrpSpPr/>
            <p:nvPr/>
          </p:nvGrpSpPr>
          <p:grpSpPr>
            <a:xfrm>
              <a:off x="1131518" y="1876597"/>
              <a:ext cx="2061783" cy="1578744"/>
              <a:chOff x="1132783" y="2804488"/>
              <a:chExt cx="2061783" cy="1578744"/>
            </a:xfrm>
          </p:grpSpPr>
          <p:sp>
            <p:nvSpPr>
              <p:cNvPr id="9" name="Rectangle 8">
                <a:extLst>
                  <a:ext uri="{FF2B5EF4-FFF2-40B4-BE49-F238E27FC236}">
                    <a16:creationId xmlns:a16="http://schemas.microsoft.com/office/drawing/2014/main" id="{212BBE6C-C2D7-684A-AE4A-6D7016B87762}"/>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10" name="Rectangle 9">
                <a:extLst>
                  <a:ext uri="{FF2B5EF4-FFF2-40B4-BE49-F238E27FC236}">
                    <a16:creationId xmlns:a16="http://schemas.microsoft.com/office/drawing/2014/main" id="{817A32CD-CC0D-9946-8490-FF76A854E5CA}"/>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Tree>
    <p:custDataLst>
      <p:tags r:id="rId1"/>
    </p:custDataLst>
    <p:extLst>
      <p:ext uri="{BB962C8B-B14F-4D97-AF65-F5344CB8AC3E}">
        <p14:creationId xmlns:p14="http://schemas.microsoft.com/office/powerpoint/2010/main" val="72070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76000"/>
                    </a14:imgEffect>
                  </a14:imgLayer>
                </a14:imgProps>
              </a:ext>
            </a:extLst>
          </a:blip>
          <a:srcRect l="16" t="17137" r="29676" b="30113"/>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1904" r="55130" b="11478"/>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3.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1327</TotalTime>
  <Words>3655</Words>
  <Application>Microsoft Macintosh PowerPoint</Application>
  <PresentationFormat>Widescreen</PresentationFormat>
  <Paragraphs>418</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38</cp:revision>
  <dcterms:created xsi:type="dcterms:W3CDTF">2018-10-02T19:26:28Z</dcterms:created>
  <dcterms:modified xsi:type="dcterms:W3CDTF">2021-02-12T02:02:31Z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